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845"/>
    <a:srgbClr val="752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083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9959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654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49632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504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0573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3657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220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1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313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065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3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07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5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7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D05F-46C6-40A7-91C6-C18BE865B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409" y="228600"/>
            <a:ext cx="10282205" cy="3871762"/>
          </a:xfrm>
        </p:spPr>
        <p:txBody>
          <a:bodyPr/>
          <a:lstStyle/>
          <a:p>
            <a:r>
              <a:rPr lang="en-US" b="1" dirty="0">
                <a:solidFill>
                  <a:srgbClr val="3E58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ABIONET: ANAU Financial Progress Report By 9 Oct.2019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87BA3-AEBF-44A2-984B-7976A2180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4556" y="4912133"/>
            <a:ext cx="8915399" cy="1126283"/>
          </a:xfrm>
        </p:spPr>
        <p:txBody>
          <a:bodyPr>
            <a:normAutofit/>
          </a:bodyPr>
          <a:lstStyle/>
          <a:p>
            <a:r>
              <a:rPr lang="en-US" sz="3600" b="1" dirty="0"/>
              <a:t>Thessaloniki 9-14 October 2019</a:t>
            </a:r>
          </a:p>
        </p:txBody>
      </p:sp>
      <p:pic>
        <p:nvPicPr>
          <p:cNvPr id="4" name="Picture 3" descr="C:\Users\User\Desktop\ABioNET\ABIONET_LOGOS\AbionetLogoWeb (1).png">
            <a:extLst>
              <a:ext uri="{FF2B5EF4-FFF2-40B4-BE49-F238E27FC236}">
                <a16:creationId xmlns:a16="http://schemas.microsoft.com/office/drawing/2014/main" id="{7042D064-6CB6-4C84-96AE-B6B7FDC04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"/>
            <a:ext cx="2636520" cy="879106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21352A39-98C5-476F-B96D-EF9E91CB8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500" y="304799"/>
            <a:ext cx="2399114" cy="87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8F8FE9-B360-4450-877D-FC3065EF547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25" y="433504"/>
            <a:ext cx="985420" cy="100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2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3B94-9EEA-448F-9388-54766B5F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288758"/>
            <a:ext cx="10041572" cy="16162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0071-9C27-49DF-AFFB-68A863438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783" y="1578909"/>
            <a:ext cx="10349597" cy="5206901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ANAU BUDJET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 descr="C:\Users\User\Desktop\ABioNET\ABIONET_LOGOS\AbionetLogoWeb (1).png">
            <a:extLst>
              <a:ext uri="{FF2B5EF4-FFF2-40B4-BE49-F238E27FC236}">
                <a16:creationId xmlns:a16="http://schemas.microsoft.com/office/drawing/2014/main" id="{6C8A544E-26D1-487F-850D-E41A5BF6B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040" y="228600"/>
            <a:ext cx="2695074" cy="879106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CBF993-D42C-4FCA-A639-FB92F0D4B4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25" y="433504"/>
            <a:ext cx="985420" cy="100066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66AE323C-D11F-493F-8111-2C2D2A595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500" y="304799"/>
            <a:ext cx="2399114" cy="87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5">
            <a:extLst>
              <a:ext uri="{FF2B5EF4-FFF2-40B4-BE49-F238E27FC236}">
                <a16:creationId xmlns:a16="http://schemas.microsoft.com/office/drawing/2014/main" id="{CB2E294A-40DF-46A2-AA0E-862D46F35F2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6316" y="2418349"/>
            <a:ext cx="5226518" cy="53981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 COST             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19.578 euro</a:t>
            </a: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ABFEF4E0-34E3-46F7-A5DD-2C82768526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6316" y="3102910"/>
            <a:ext cx="5378918" cy="53981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 COST            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8.735 euro</a:t>
            </a:r>
          </a:p>
        </p:txBody>
      </p:sp>
      <p:sp>
        <p:nvSpPr>
          <p:cNvPr id="11" name="AutoShape 5">
            <a:extLst>
              <a:ext uri="{FF2B5EF4-FFF2-40B4-BE49-F238E27FC236}">
                <a16:creationId xmlns:a16="http://schemas.microsoft.com/office/drawing/2014/main" id="{3275E963-EE2D-4DC7-98E4-4F8CEB20A69C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6316" y="3787473"/>
            <a:ext cx="5378918" cy="53981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COST OF STAY             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20.775 euro</a:t>
            </a:r>
          </a:p>
        </p:txBody>
      </p:sp>
      <p:sp>
        <p:nvSpPr>
          <p:cNvPr id="12" name="AutoShape 5">
            <a:extLst>
              <a:ext uri="{FF2B5EF4-FFF2-40B4-BE49-F238E27FC236}">
                <a16:creationId xmlns:a16="http://schemas.microsoft.com/office/drawing/2014/main" id="{EA7934E2-260C-4C52-9B63-C307A3AAFE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6315" y="4472037"/>
            <a:ext cx="5438273" cy="61972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EQUIPMENT COST         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64.694 euro</a:t>
            </a:r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22CD7906-023B-42E8-AF57-9221C7278F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6315" y="5301346"/>
            <a:ext cx="5438273" cy="53981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TOTAL              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113.782 euro</a:t>
            </a:r>
          </a:p>
        </p:txBody>
      </p:sp>
      <p:sp>
        <p:nvSpPr>
          <p:cNvPr id="14" name="AutoShape 5">
            <a:extLst>
              <a:ext uri="{FF2B5EF4-FFF2-40B4-BE49-F238E27FC236}">
                <a16:creationId xmlns:a16="http://schemas.microsoft.com/office/drawing/2014/main" id="{81EECA61-FC55-418D-AF4E-B612AF3506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63040" y="5985907"/>
            <a:ext cx="8162223" cy="61972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21.532 euro SPECIAL MOBILITY STRAND     =    135.314 euro</a:t>
            </a:r>
          </a:p>
        </p:txBody>
      </p:sp>
    </p:spTree>
    <p:extLst>
      <p:ext uri="{BB962C8B-B14F-4D97-AF65-F5344CB8AC3E}">
        <p14:creationId xmlns:p14="http://schemas.microsoft.com/office/powerpoint/2010/main" val="27459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E93C-EB9F-427B-8036-757FB8F61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635" y="304799"/>
            <a:ext cx="11109977" cy="160020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Declared Travel &amp; Cost of Stay</a:t>
            </a:r>
          </a:p>
        </p:txBody>
      </p:sp>
      <p:pic>
        <p:nvPicPr>
          <p:cNvPr id="4" name="Picture 3" descr="C:\Users\User\Desktop\ABioNET\ABIONET_LOGOS\AbionetLogoWeb (1).png">
            <a:extLst>
              <a:ext uri="{FF2B5EF4-FFF2-40B4-BE49-F238E27FC236}">
                <a16:creationId xmlns:a16="http://schemas.microsoft.com/office/drawing/2014/main" id="{5370313E-26D2-444F-ACDE-65BB943DC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040" y="228600"/>
            <a:ext cx="2695074" cy="879106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DC0463-9E84-42C4-883A-1765D20019D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25" y="433504"/>
            <a:ext cx="985420" cy="100066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87DCE85-F5F9-4502-8621-941EC1465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500" y="304799"/>
            <a:ext cx="2399114" cy="87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0832EBE-7DAB-4FB5-BF5B-636B03CBB2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860106"/>
              </p:ext>
            </p:extLst>
          </p:nvPr>
        </p:nvGraphicFramePr>
        <p:xfrm>
          <a:off x="1655544" y="2033705"/>
          <a:ext cx="9711892" cy="4145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3287">
                  <a:extLst>
                    <a:ext uri="{9D8B030D-6E8A-4147-A177-3AD203B41FA5}">
                      <a16:colId xmlns:a16="http://schemas.microsoft.com/office/drawing/2014/main" val="2154709153"/>
                    </a:ext>
                  </a:extLst>
                </a:gridCol>
                <a:gridCol w="2733180">
                  <a:extLst>
                    <a:ext uri="{9D8B030D-6E8A-4147-A177-3AD203B41FA5}">
                      <a16:colId xmlns:a16="http://schemas.microsoft.com/office/drawing/2014/main" val="4206045107"/>
                    </a:ext>
                  </a:extLst>
                </a:gridCol>
                <a:gridCol w="2449281">
                  <a:extLst>
                    <a:ext uri="{9D8B030D-6E8A-4147-A177-3AD203B41FA5}">
                      <a16:colId xmlns:a16="http://schemas.microsoft.com/office/drawing/2014/main" val="1278258493"/>
                    </a:ext>
                  </a:extLst>
                </a:gridCol>
                <a:gridCol w="2366144">
                  <a:extLst>
                    <a:ext uri="{9D8B030D-6E8A-4147-A177-3AD203B41FA5}">
                      <a16:colId xmlns:a16="http://schemas.microsoft.com/office/drawing/2014/main" val="3295614988"/>
                    </a:ext>
                  </a:extLst>
                </a:gridCol>
              </a:tblGrid>
              <a:tr h="1160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participants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Travel cost (euro)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of stay (euro)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935224"/>
                  </a:ext>
                </a:extLst>
              </a:tr>
              <a:tr h="597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Thessaloniki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835917"/>
                  </a:ext>
                </a:extLst>
              </a:tr>
              <a:tr h="597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Dresden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771455"/>
                  </a:ext>
                </a:extLst>
              </a:tr>
              <a:tr h="597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Teramo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0161900"/>
                  </a:ext>
                </a:extLst>
              </a:tr>
              <a:tr h="597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Thessaloniki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0598005"/>
                  </a:ext>
                </a:extLst>
              </a:tr>
              <a:tr h="597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3.260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7.320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9506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4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4F74-8795-4350-890E-E30A3091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2" y="529388"/>
            <a:ext cx="10773092" cy="178067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Declared Costs VS Budget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4.429 euro  of equipment cost will be transferred as soon as the items will be supplied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877433C-595A-4EB1-8AD0-8899A0825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011920"/>
              </p:ext>
            </p:extLst>
          </p:nvPr>
        </p:nvGraphicFramePr>
        <p:xfrm>
          <a:off x="1386038" y="2637322"/>
          <a:ext cx="9307627" cy="3388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456">
                  <a:extLst>
                    <a:ext uri="{9D8B030D-6E8A-4147-A177-3AD203B41FA5}">
                      <a16:colId xmlns:a16="http://schemas.microsoft.com/office/drawing/2014/main" val="487094070"/>
                    </a:ext>
                  </a:extLst>
                </a:gridCol>
                <a:gridCol w="1547296">
                  <a:extLst>
                    <a:ext uri="{9D8B030D-6E8A-4147-A177-3AD203B41FA5}">
                      <a16:colId xmlns:a16="http://schemas.microsoft.com/office/drawing/2014/main" val="1208692290"/>
                    </a:ext>
                  </a:extLst>
                </a:gridCol>
                <a:gridCol w="1581897">
                  <a:extLst>
                    <a:ext uri="{9D8B030D-6E8A-4147-A177-3AD203B41FA5}">
                      <a16:colId xmlns:a16="http://schemas.microsoft.com/office/drawing/2014/main" val="3199839457"/>
                    </a:ext>
                  </a:extLst>
                </a:gridCol>
                <a:gridCol w="1581897">
                  <a:extLst>
                    <a:ext uri="{9D8B030D-6E8A-4147-A177-3AD203B41FA5}">
                      <a16:colId xmlns:a16="http://schemas.microsoft.com/office/drawing/2014/main" val="2997963675"/>
                    </a:ext>
                  </a:extLst>
                </a:gridCol>
                <a:gridCol w="2948081">
                  <a:extLst>
                    <a:ext uri="{9D8B030D-6E8A-4147-A177-3AD203B41FA5}">
                      <a16:colId xmlns:a16="http://schemas.microsoft.com/office/drawing/2014/main" val="3305183089"/>
                    </a:ext>
                  </a:extLst>
                </a:gridCol>
              </a:tblGrid>
              <a:tr h="712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Declared cost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(euro)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Declared cost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Budget (euro)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6694647"/>
                  </a:ext>
                </a:extLst>
              </a:tr>
              <a:tr h="535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Staff Cost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19.578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6.854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12.724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4730269"/>
                  </a:ext>
                </a:extLst>
              </a:tr>
              <a:tr h="535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Travel Cost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8.735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3.260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5.475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182073"/>
                  </a:ext>
                </a:extLst>
              </a:tr>
              <a:tr h="535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of Stay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20.775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7.320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13.455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3272795"/>
                  </a:ext>
                </a:extLst>
              </a:tr>
              <a:tr h="535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Equipment*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64.694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4.757 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59.937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1109866"/>
                  </a:ext>
                </a:extLst>
              </a:tr>
              <a:tr h="535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113.782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22.191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91.591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320779"/>
                  </a:ext>
                </a:extLst>
              </a:tr>
            </a:tbl>
          </a:graphicData>
        </a:graphic>
      </p:graphicFrame>
      <p:pic>
        <p:nvPicPr>
          <p:cNvPr id="4" name="Picture 3" descr="C:\Users\User\Desktop\ABioNET\ABIONET_LOGOS\AbionetLogoWeb (1).png">
            <a:extLst>
              <a:ext uri="{FF2B5EF4-FFF2-40B4-BE49-F238E27FC236}">
                <a16:creationId xmlns:a16="http://schemas.microsoft.com/office/drawing/2014/main" id="{FDCB9FBE-03AF-4037-8D55-D278080A0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040" y="228600"/>
            <a:ext cx="2695074" cy="879106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969ABE-C084-45C6-BF24-BC1FD07FE82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25" y="433504"/>
            <a:ext cx="985420" cy="100066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49BE027-DF28-47A7-909D-42FF94136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500" y="304799"/>
            <a:ext cx="2399114" cy="87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59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4F74-8795-4350-890E-E30A3091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2" y="529388"/>
            <a:ext cx="10773092" cy="178067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Declared Budget VS 1-st Transfer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Projectors cost: will be transferred as soon as the items will be supplied</a:t>
            </a:r>
            <a:b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877433C-595A-4EB1-8AD0-8899A0825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869845"/>
              </p:ext>
            </p:extLst>
          </p:nvPr>
        </p:nvGraphicFramePr>
        <p:xfrm>
          <a:off x="1386037" y="3137836"/>
          <a:ext cx="9577137" cy="178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172">
                  <a:extLst>
                    <a:ext uri="{9D8B030D-6E8A-4147-A177-3AD203B41FA5}">
                      <a16:colId xmlns:a16="http://schemas.microsoft.com/office/drawing/2014/main" val="1208692290"/>
                    </a:ext>
                  </a:extLst>
                </a:gridCol>
                <a:gridCol w="1867387">
                  <a:extLst>
                    <a:ext uri="{9D8B030D-6E8A-4147-A177-3AD203B41FA5}">
                      <a16:colId xmlns:a16="http://schemas.microsoft.com/office/drawing/2014/main" val="3199839457"/>
                    </a:ext>
                  </a:extLst>
                </a:gridCol>
                <a:gridCol w="1867387">
                  <a:extLst>
                    <a:ext uri="{9D8B030D-6E8A-4147-A177-3AD203B41FA5}">
                      <a16:colId xmlns:a16="http://schemas.microsoft.com/office/drawing/2014/main" val="3451620282"/>
                    </a:ext>
                  </a:extLst>
                </a:gridCol>
                <a:gridCol w="2140300">
                  <a:extLst>
                    <a:ext uri="{9D8B030D-6E8A-4147-A177-3AD203B41FA5}">
                      <a16:colId xmlns:a16="http://schemas.microsoft.com/office/drawing/2014/main" val="3305183089"/>
                    </a:ext>
                  </a:extLst>
                </a:gridCol>
                <a:gridCol w="2012891">
                  <a:extLst>
                    <a:ext uri="{9D8B030D-6E8A-4147-A177-3AD203B41FA5}">
                      <a16:colId xmlns:a16="http://schemas.microsoft.com/office/drawing/2014/main" val="2851980634"/>
                    </a:ext>
                  </a:extLst>
                </a:gridCol>
              </a:tblGrid>
              <a:tr h="969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1-st Transfer (euro)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Declared budget (euro)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Declared budget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Budget (euro)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Envisaged expenditures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(euro)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6694647"/>
                  </a:ext>
                </a:extLst>
              </a:tr>
              <a:tr h="727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56.827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34.635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4.429*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4730269"/>
                  </a:ext>
                </a:extLst>
              </a:tr>
            </a:tbl>
          </a:graphicData>
        </a:graphic>
      </p:graphicFrame>
      <p:pic>
        <p:nvPicPr>
          <p:cNvPr id="4" name="Picture 3" descr="C:\Users\User\Desktop\ABioNET\ABIONET_LOGOS\AbionetLogoWeb (1).png">
            <a:extLst>
              <a:ext uri="{FF2B5EF4-FFF2-40B4-BE49-F238E27FC236}">
                <a16:creationId xmlns:a16="http://schemas.microsoft.com/office/drawing/2014/main" id="{FDCB9FBE-03AF-4037-8D55-D278080A0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040" y="228600"/>
            <a:ext cx="2695074" cy="879106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969ABE-C084-45C6-BF24-BC1FD07FE82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25" y="433504"/>
            <a:ext cx="985420" cy="100066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49BE027-DF28-47A7-909D-42FF94136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500" y="304799"/>
            <a:ext cx="2399114" cy="87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8759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659</TotalTime>
  <Words>161</Words>
  <Application>Microsoft Office PowerPoint</Application>
  <PresentationFormat>Widescreen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Corbel</vt:lpstr>
      <vt:lpstr>Times New Roman</vt:lpstr>
      <vt:lpstr>Wingdings 3</vt:lpstr>
      <vt:lpstr>Wisp</vt:lpstr>
      <vt:lpstr>ABIONET: ANAU Financial Progress Report By 9 Oct.2019</vt:lpstr>
      <vt:lpstr>PowerPoint Presentation</vt:lpstr>
      <vt:lpstr>                                   Declared Travel &amp; Cost of Stay</vt:lpstr>
      <vt:lpstr>  Declared Costs VS Budget *4.429 euro  of equipment cost will be transferred as soon as the items will be supplied </vt:lpstr>
      <vt:lpstr>  Declared Budget VS 1-st Transfer *Projectors cost: will be transferred as soon as the items will be supplied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ABIONET: ANAU Financial Progress Report By 9 Oct.</dc:title>
  <dc:creator>gmarm</dc:creator>
  <cp:lastModifiedBy>gmarm</cp:lastModifiedBy>
  <cp:revision>24</cp:revision>
  <dcterms:created xsi:type="dcterms:W3CDTF">2019-09-28T15:02:16Z</dcterms:created>
  <dcterms:modified xsi:type="dcterms:W3CDTF">2019-10-10T11:51:36Z</dcterms:modified>
</cp:coreProperties>
</file>